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9144000"/>
  <p:notesSz cx="6858000" cy="9144000"/>
  <p:embeddedFontLst>
    <p:embeddedFont>
      <p:font typeface="Constantia"/>
      <p:regular r:id="rId18"/>
      <p:bold r:id="rId19"/>
      <p:italic r:id="rId20"/>
      <p:boldItalic r:id="rId21"/>
    </p:embeddedFont>
    <p:embeddedFont>
      <p:font typeface="Libre Franklin Black"/>
      <p:bold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4" roundtripDataSignature="AMtx7mhAlxU5UCTEpzoU3aCA2POBQQl+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nstantia-italic.fntdata"/><Relationship Id="rId11" Type="http://schemas.openxmlformats.org/officeDocument/2006/relationships/slide" Target="slides/slide4.xml"/><Relationship Id="rId22" Type="http://schemas.openxmlformats.org/officeDocument/2006/relationships/font" Target="fonts/LibreFranklinBlack-bold.fntdata"/><Relationship Id="rId10" Type="http://schemas.openxmlformats.org/officeDocument/2006/relationships/slide" Target="slides/slide3.xml"/><Relationship Id="rId21" Type="http://schemas.openxmlformats.org/officeDocument/2006/relationships/font" Target="fonts/Constantia-boldItalic.fntdata"/><Relationship Id="rId13" Type="http://schemas.openxmlformats.org/officeDocument/2006/relationships/slide" Target="slides/slide6.xml"/><Relationship Id="rId24" Type="http://customschemas.google.com/relationships/presentationmetadata" Target="metadata"/><Relationship Id="rId12" Type="http://schemas.openxmlformats.org/officeDocument/2006/relationships/slide" Target="slides/slide5.xml"/><Relationship Id="rId23" Type="http://schemas.openxmlformats.org/officeDocument/2006/relationships/font" Target="fonts/LibreFranklinBlack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font" Target="fonts/Constantia-bold.fntdata"/><Relationship Id="rId6" Type="http://schemas.openxmlformats.org/officeDocument/2006/relationships/slideMaster" Target="slideMasters/slideMaster3.xml"/><Relationship Id="rId18" Type="http://schemas.openxmlformats.org/officeDocument/2006/relationships/font" Target="fonts/Constantia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C55851"/>
              </a:buClr>
              <a:buSzPts val="5600"/>
              <a:buFont typeface="Constantia"/>
              <a:buNone/>
              <a:defRPr b="1" sz="5600">
                <a:solidFill>
                  <a:srgbClr val="C5585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onstantia"/>
              <a:buNone/>
              <a:defRPr b="0" sz="5000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 txBox="1"/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onstantia"/>
              <a:buNone/>
              <a:defRPr b="0" sz="2600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" type="body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2" type="body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97510" lvl="0" marL="457200" algn="l"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" type="body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2" type="body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3" type="body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39" lvl="3" marL="18288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39" lvl="4" marL="22860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4" type="body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39" lvl="3" marL="18288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39" lvl="4" marL="22860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" type="body"/>
          </p:nvPr>
        </p:nvSpPr>
        <p:spPr>
          <a:xfrm>
            <a:off x="457200" y="1935162"/>
            <a:ext cx="82296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3"/>
          <p:cNvSpPr txBox="1"/>
          <p:nvPr>
            <p:ph type="title"/>
          </p:nvPr>
        </p:nvSpPr>
        <p:spPr>
          <a:xfrm rot="5400000">
            <a:off x="5052219" y="2491582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" type="body"/>
          </p:nvPr>
        </p:nvSpPr>
        <p:spPr>
          <a:xfrm rot="5400000">
            <a:off x="861219" y="510382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" type="body"/>
          </p:nvPr>
        </p:nvSpPr>
        <p:spPr>
          <a:xfrm rot="5400000">
            <a:off x="2377281" y="15081"/>
            <a:ext cx="4389437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4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onstantia"/>
              <a:buNone/>
              <a:defRPr b="1" sz="20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1" type="body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Autofit/>
          </a:bodyPr>
          <a:lstStyle>
            <a:lvl1pPr indent="-228600" lvl="0" marL="4572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indent="-293369" lvl="1" marL="914400" algn="l"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7" lvl="3" marL="1828800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7" lvl="4" marL="2286000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21"/>
          <p:cNvSpPr/>
          <p:nvPr>
            <p:ph idx="2" type="pic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2" type="sldNum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0.xml"/><Relationship Id="rId3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/>
          <p:nvPr/>
        </p:nvSpPr>
        <p:spPr>
          <a:xfrm>
            <a:off x="-9525" y="-7937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D6CA7">
                  <a:alpha val="44705"/>
                </a:srgbClr>
              </a:gs>
              <a:gs pos="100000">
                <a:srgbClr val="C90B00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2"/>
          <p:cNvSpPr/>
          <p:nvPr/>
        </p:nvSpPr>
        <p:spPr>
          <a:xfrm>
            <a:off x="4381500" y="-7937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41100"/>
              </a:gs>
              <a:gs pos="80000">
                <a:srgbClr val="5480D1"/>
              </a:gs>
              <a:gs pos="100000">
                <a:srgbClr val="5480D1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8;p12"/>
          <p:cNvGrpSpPr/>
          <p:nvPr/>
        </p:nvGrpSpPr>
        <p:grpSpPr>
          <a:xfrm>
            <a:off x="-29327" y="-14808"/>
            <a:ext cx="9198219" cy="1083716"/>
            <a:chOff x="-29322" y="-1971"/>
            <a:chExt cx="9198255" cy="1086266"/>
          </a:xfrm>
        </p:grpSpPr>
        <p:sp>
          <p:nvSpPr>
            <p:cNvPr id="9" name="Google Shape;9;p12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9D261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0" name="Google Shape;10;p12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  <p:sp>
        <p:nvSpPr>
          <p:cNvPr id="11" name="Google Shape;11;p12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" type="body"/>
          </p:nvPr>
        </p:nvSpPr>
        <p:spPr>
          <a:xfrm>
            <a:off x="457200" y="1935162"/>
            <a:ext cx="82296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B32C16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B32C16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F5CD2D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/>
              <a:buNone/>
              <a:defRPr b="0" i="0" sz="1200" u="none">
                <a:solidFill>
                  <a:srgbClr val="F3E896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transition>
    <p:newsfla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/>
          <p:nvPr/>
        </p:nvSpPr>
        <p:spPr>
          <a:xfrm>
            <a:off x="-9525" y="-7937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D6CA7">
                  <a:alpha val="44705"/>
                </a:srgbClr>
              </a:gs>
              <a:gs pos="100000">
                <a:srgbClr val="C90B00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4"/>
          <p:cNvSpPr/>
          <p:nvPr/>
        </p:nvSpPr>
        <p:spPr>
          <a:xfrm>
            <a:off x="4381500" y="-7937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41100"/>
              </a:gs>
              <a:gs pos="80000">
                <a:srgbClr val="5480D1"/>
              </a:gs>
              <a:gs pos="100000">
                <a:srgbClr val="5480D1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4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" type="body"/>
          </p:nvPr>
        </p:nvSpPr>
        <p:spPr>
          <a:xfrm>
            <a:off x="457200" y="1935162"/>
            <a:ext cx="82296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B32C16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B32C16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F5CD2D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7" name="Google Shape;2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14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14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" name="Google Shape;30;p14"/>
          <p:cNvGrpSpPr/>
          <p:nvPr/>
        </p:nvGrpSpPr>
        <p:grpSpPr>
          <a:xfrm>
            <a:off x="-29327" y="-14808"/>
            <a:ext cx="9198219" cy="1083716"/>
            <a:chOff x="-29322" y="-1971"/>
            <a:chExt cx="9198255" cy="1086266"/>
          </a:xfrm>
        </p:grpSpPr>
        <p:sp>
          <p:nvSpPr>
            <p:cNvPr id="31" name="Google Shape;31;p14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9D261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2" name="Google Shape;32;p14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>
    <p:newsfla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/>
          <p:nvPr/>
        </p:nvSpPr>
        <p:spPr>
          <a:xfrm>
            <a:off x="-9525" y="-7937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D6CA7">
                  <a:alpha val="44705"/>
                </a:srgbClr>
              </a:gs>
              <a:gs pos="100000">
                <a:srgbClr val="C90B00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0"/>
          <p:cNvSpPr/>
          <p:nvPr/>
        </p:nvSpPr>
        <p:spPr>
          <a:xfrm>
            <a:off x="4381500" y="-7937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41100"/>
              </a:gs>
              <a:gs pos="80000">
                <a:srgbClr val="5480D1"/>
              </a:gs>
              <a:gs pos="100000">
                <a:srgbClr val="5480D1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20"/>
          <p:cNvGrpSpPr/>
          <p:nvPr/>
        </p:nvGrpSpPr>
        <p:grpSpPr>
          <a:xfrm>
            <a:off x="-29327" y="-14808"/>
            <a:ext cx="9198219" cy="1083716"/>
            <a:chOff x="-29322" y="-1971"/>
            <a:chExt cx="9198255" cy="1086266"/>
          </a:xfrm>
        </p:grpSpPr>
        <p:sp>
          <p:nvSpPr>
            <p:cNvPr id="87" name="Google Shape;87;p20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9D261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88" name="Google Shape;88;p20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  <p:sp>
        <p:nvSpPr>
          <p:cNvPr id="89" name="Google Shape;89;p20"/>
          <p:cNvSpPr/>
          <p:nvPr/>
        </p:nvSpPr>
        <p:spPr>
          <a:xfrm flipH="1" rot="-10380000">
            <a:off x="3165475" y="1108075"/>
            <a:ext cx="5257800" cy="4114800"/>
          </a:xfrm>
          <a:custGeom>
            <a:rect b="b" l="l" r="r" t="t"/>
            <a:pathLst>
              <a:path extrusionOk="0" h="4114800" w="525780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98500" kx="98485" dir="7500041" dist="38499" sy="100079">
              <a:srgbClr val="000000">
                <a:alpha val="2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0"/>
          <p:cNvSpPr/>
          <p:nvPr/>
        </p:nvSpPr>
        <p:spPr>
          <a:xfrm flipH="1" rot="-10380000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63500" dir="12899787" dist="6350">
              <a:srgbClr val="000000">
                <a:alpha val="4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/>
          <p:nvPr/>
        </p:nvSpPr>
        <p:spPr>
          <a:xfrm flipH="1" rot="10800000">
            <a:off x="-9525" y="5816600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D6CA7">
                  <a:alpha val="44705"/>
                </a:srgbClr>
              </a:gs>
              <a:gs pos="100000">
                <a:srgbClr val="C90B00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0"/>
          <p:cNvSpPr/>
          <p:nvPr/>
        </p:nvSpPr>
        <p:spPr>
          <a:xfrm flipH="1" rot="10800000">
            <a:off x="4381500" y="6219825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41100"/>
              </a:gs>
              <a:gs pos="80000">
                <a:srgbClr val="5480D1"/>
              </a:gs>
              <a:gs pos="100000">
                <a:srgbClr val="5480D1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0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457200" y="1935162"/>
            <a:ext cx="82296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rgbClr val="B32C16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B32C16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F5CD2D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95" name="Google Shape;9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20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2" type="sldNum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/>
              <a:buNone/>
              <a:defRPr b="0" i="0" sz="1200" u="none">
                <a:solidFill>
                  <a:srgbClr val="535A6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</p:sldLayoutIdLst>
  <p:transition>
    <p:newsfla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"/>
          <p:cNvSpPr txBox="1"/>
          <p:nvPr>
            <p:ph idx="4294967295" type="ctrTitle"/>
          </p:nvPr>
        </p:nvSpPr>
        <p:spPr>
          <a:xfrm>
            <a:off x="4355976" y="2060848"/>
            <a:ext cx="4536504" cy="11521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100000"/>
              <a:buFont typeface="Libre Franklin Black"/>
              <a:buNone/>
            </a:pPr>
            <a:br>
              <a:rPr b="1" i="0" lang="en-US" sz="2400" u="none" cap="none" strike="noStrike">
                <a:solidFill>
                  <a:srgbClr val="92D05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</a:br>
            <a:br>
              <a:rPr b="1" i="0" lang="en-US" sz="2000" u="none" cap="none" strike="noStrike">
                <a:solidFill>
                  <a:srgbClr val="92D05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</a:br>
            <a:br>
              <a:rPr b="1" i="0" lang="en-US" sz="2000" u="none" cap="none" strike="noStrike">
                <a:solidFill>
                  <a:srgbClr val="92D05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</a:br>
            <a:br>
              <a:rPr b="1" i="0" lang="en-US" sz="6600" u="none" cap="none" strike="noStrike">
                <a:solidFill>
                  <a:srgbClr val="92D05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</a:br>
            <a:r>
              <a:rPr b="1" i="0" lang="en-US" sz="6600" u="none" cap="none" strike="noStrike">
                <a:solidFill>
                  <a:srgbClr val="92D05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                             </a:t>
            </a:r>
            <a:r>
              <a:rPr b="1" i="0" lang="en-US" sz="6600" u="none" cap="none" strike="noStrike">
                <a:solidFill>
                  <a:srgbClr val="C55851"/>
                </a:solidFill>
                <a:latin typeface="Constantia"/>
                <a:ea typeface="Constantia"/>
                <a:cs typeface="Constantia"/>
                <a:sym typeface="Constantia"/>
              </a:rPr>
              <a:t>LIQUAZYME</a:t>
            </a:r>
            <a:endParaRPr b="1" i="0" sz="6600" u="none" cap="none" strike="noStrike">
              <a:solidFill>
                <a:srgbClr val="92D050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  <p:sp>
        <p:nvSpPr>
          <p:cNvPr id="110" name="Google Shape;110;p1"/>
          <p:cNvSpPr txBox="1"/>
          <p:nvPr>
            <p:ph idx="1" type="subTitle"/>
          </p:nvPr>
        </p:nvSpPr>
        <p:spPr>
          <a:xfrm>
            <a:off x="971550" y="3068637"/>
            <a:ext cx="7854950" cy="308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b="0" i="0" lang="en-US" sz="2600" u="none">
                <a:solidFill>
                  <a:srgbClr val="00B05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Green Link products that work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 b="0" i="0" sz="2600" u="none">
              <a:solidFill>
                <a:srgbClr val="92D050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  <a:p>
            <a:pPr indent="0" lvl="0" marL="0" rtl="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 b="0" i="0" sz="2600" u="none">
              <a:solidFill>
                <a:srgbClr val="92D050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  <a:p>
            <a:pPr indent="0" lvl="0" marL="0" rtl="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 b="0" i="0" sz="2600" u="none">
              <a:solidFill>
                <a:srgbClr val="92D050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</a:pPr>
            <a:r>
              <a:rPr b="0" i="1" lang="en-US" sz="2400" u="none">
                <a:solidFill>
                  <a:srgbClr val="EB6E5A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ЛИКВАЗИМ – ВСЕ ЗАСОРЫ УСТРАНИМ</a:t>
            </a:r>
            <a:endParaRPr/>
          </a:p>
        </p:txBody>
      </p:sp>
      <p:sp>
        <p:nvSpPr>
          <p:cNvPr id="111" name="Google Shape;111;p1"/>
          <p:cNvSpPr/>
          <p:nvPr/>
        </p:nvSpPr>
        <p:spPr>
          <a:xfrm>
            <a:off x="0" y="0"/>
            <a:ext cx="259228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Libre Franklin Black"/>
              <a:buNone/>
            </a:pPr>
            <a:r>
              <a:rPr b="0" i="0" lang="en-US" sz="2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2800" u="none" cap="none" strike="noStrike">
              <a:solidFill>
                <a:schemeClr val="lt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>
            <p:ph idx="4294967295" type="body"/>
          </p:nvPr>
        </p:nvSpPr>
        <p:spPr>
          <a:xfrm>
            <a:off x="2484437" y="1052512"/>
            <a:ext cx="6191250" cy="554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2C16"/>
              </a:buClr>
              <a:buSzPts val="2470"/>
              <a:buFont typeface="Noto Sans Symbols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 </a:t>
            </a:r>
            <a:r>
              <a:rPr b="1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ООО «ГудВэй» </a:t>
            </a:r>
            <a:r>
              <a:rPr b="0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- является эксклюзивным дистрибьютором в Российской Федерации компании </a:t>
            </a:r>
            <a:r>
              <a:rPr b="1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ZEP Inc. </a:t>
            </a:r>
            <a:r>
              <a:rPr b="0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(Италия). </a:t>
            </a:r>
            <a:endParaRPr/>
          </a:p>
          <a:p>
            <a:pPr indent="-273050" lvl="0" marL="273050" marR="0" rtl="0" algn="just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B32C16"/>
              </a:buClr>
              <a:buSzPts val="1805"/>
              <a:buFont typeface="Noto Sans Symbols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    ZEP Inc. </a:t>
            </a:r>
            <a:r>
              <a:rPr b="0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была основана в 1937 году в Атланте, США, и выпускает широкий ряд высококачественных   </a:t>
            </a:r>
            <a:endParaRPr/>
          </a:p>
          <a:p>
            <a:pPr indent="-273050" lvl="0" marL="273050" marR="0" rtl="0" algn="just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B32C16"/>
              </a:buClr>
              <a:buSzPts val="1805"/>
              <a:buFont typeface="Noto Sans Symbols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продуктов  производственной химии. Вся продукция предназначена для профессионального использования на производственных, технических  и бытовых объектах. </a:t>
            </a:r>
            <a:endParaRPr/>
          </a:p>
          <a:p>
            <a:pPr indent="-273050" lvl="0" marL="273050" marR="0" rtl="0" algn="just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B32C16"/>
              </a:buClr>
              <a:buSzPts val="1805"/>
              <a:buFont typeface="Noto Sans Symbols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    Zep Inc. </a:t>
            </a:r>
            <a:r>
              <a:rPr b="0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на сегодняшний день является  мировым лидером в производстве химической продукции. </a:t>
            </a:r>
            <a:endParaRPr/>
          </a:p>
          <a:p>
            <a:pPr indent="-273050" lvl="0" marL="273050" marR="0" rtl="0" algn="just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B32C16"/>
              </a:buClr>
              <a:buSzPts val="1805"/>
              <a:buFont typeface="Noto Sans Symbols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    Вся продукция </a:t>
            </a:r>
            <a:r>
              <a:rPr b="1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Zep Inc. </a:t>
            </a:r>
            <a:r>
              <a:rPr b="0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является эффективной высококачественной и дружественной к окружающей среде.</a:t>
            </a:r>
            <a:endParaRPr/>
          </a:p>
          <a:p>
            <a:pPr indent="-273050" lvl="0" marL="273050" marR="0" rtl="0" algn="just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B32C16"/>
              </a:buClr>
              <a:buSzPts val="1805"/>
              <a:buFont typeface="Noto Sans Symbols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    </a:t>
            </a:r>
            <a:endParaRPr/>
          </a:p>
        </p:txBody>
      </p:sp>
      <p:pic>
        <p:nvPicPr>
          <p:cNvPr descr="http://www.zep.ee/public/files/Zep%20Best.jpg" id="117" name="Google Shape;11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052512"/>
            <a:ext cx="2017712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zep.ee/public/files/Bio%20Cleaners_IT.jpg" id="118" name="Google Shape;11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0825" y="3759200"/>
            <a:ext cx="1974850" cy="279876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/>
          <p:nvPr/>
        </p:nvSpPr>
        <p:spPr>
          <a:xfrm>
            <a:off x="179512" y="260648"/>
            <a:ext cx="12057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Libre Franklin Black"/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1800" u="none" cap="none" strike="noStrike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zep.ee/public/files/The%20green%20way.jpg"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9925" y="3860800"/>
            <a:ext cx="1844675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"/>
          <p:cNvSpPr txBox="1"/>
          <p:nvPr/>
        </p:nvSpPr>
        <p:spPr>
          <a:xfrm>
            <a:off x="611187" y="1052512"/>
            <a:ext cx="6048375" cy="486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tantia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В знак подтверждения контроля за качеством и поддержки дружественности к окружающей среде </a:t>
            </a:r>
            <a:r>
              <a:rPr b="1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ZEP Inc. </a:t>
            </a: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присвоены сертификаты ISO-9001, ISO-9002, ISO-14001и MIL (милитарный сертификат), признанный многими странами.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tantia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tantia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tantia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Мы предлагаем Вам один из эффективных и высококачественных продуктов </a:t>
            </a:r>
            <a:r>
              <a:rPr b="1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Zep Inc.  </a:t>
            </a: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- </a:t>
            </a:r>
            <a:r>
              <a:rPr b="1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Liquazyme  (Ликвазим).</a:t>
            </a:r>
            <a:r>
              <a:rPr b="0" i="0" lang="en-US" sz="14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3D01"/>
              </a:buClr>
              <a:buSzPts val="1800"/>
              <a:buFont typeface="Constantia"/>
              <a:buNone/>
            </a:pPr>
            <a:r>
              <a:rPr b="1" i="1" lang="en-US" sz="1800" u="none">
                <a:solidFill>
                  <a:srgbClr val="9A3D01"/>
                </a:solidFill>
                <a:latin typeface="Constantia"/>
                <a:ea typeface="Constantia"/>
                <a:cs typeface="Constantia"/>
                <a:sym typeface="Constantia"/>
              </a:rPr>
              <a:t>ЛИКВАЗИМ – ВСЕ ЗАСОРЫ УСТРАНИМ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descr="Сертификация по ISO" id="126" name="Google Shape;12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19925" y="981075"/>
            <a:ext cx="1905000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/>
          <p:nvPr/>
        </p:nvSpPr>
        <p:spPr>
          <a:xfrm>
            <a:off x="0" y="188640"/>
            <a:ext cx="12057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Libre Franklin Black"/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1800" u="none" cap="none" strike="noStrike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 txBox="1"/>
          <p:nvPr>
            <p:ph type="title"/>
          </p:nvPr>
        </p:nvSpPr>
        <p:spPr>
          <a:xfrm>
            <a:off x="685800" y="1412875"/>
            <a:ext cx="3381375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Arial"/>
              <a:buNone/>
            </a:pPr>
            <a:br>
              <a:rPr b="0" i="0" lang="en-US" sz="260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60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  <a:t>LIQUAZYME</a:t>
            </a:r>
            <a:br>
              <a:rPr b="0" i="0" lang="en-US" sz="20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</a:br>
            <a:r>
              <a:rPr b="0" i="0" lang="en-US" sz="12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  <a:t>ЖИВАЯ БАКТЕРИАЛЬНАЯ ДОБАВКА</a:t>
            </a:r>
            <a:endParaRPr/>
          </a:p>
        </p:txBody>
      </p:sp>
      <p:sp>
        <p:nvSpPr>
          <p:cNvPr id="133" name="Google Shape;133;p4"/>
          <p:cNvSpPr txBox="1"/>
          <p:nvPr>
            <p:ph idx="1" type="body"/>
          </p:nvPr>
        </p:nvSpPr>
        <p:spPr>
          <a:xfrm>
            <a:off x="685800" y="3860800"/>
            <a:ext cx="76311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Инновационная БИО добавка.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Жидкость, обогащенная ферментами и непатогенными живыми бактериями. Превосходно подходит для предупреждения скопления жира, масла, целлюлозы, протеина, крахмала и других органических веществ в водяных затворах, канализационных и водопроводных трубах. Обеспечивает целевое функционирование септиков, сточных зон, биологичеких прудов, лагун и хранилищ. 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SzPts val="171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134" name="Google Shape;134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4662" y="765175"/>
            <a:ext cx="4103687" cy="295116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/>
          <p:nvPr/>
        </p:nvSpPr>
        <p:spPr>
          <a:xfrm>
            <a:off x="0" y="188640"/>
            <a:ext cx="12057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Libre Franklin Black"/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1800" u="none" cap="none" strike="noStrike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/>
          <p:nvPr>
            <p:ph type="title"/>
          </p:nvPr>
        </p:nvSpPr>
        <p:spPr>
          <a:xfrm>
            <a:off x="323850" y="1557337"/>
            <a:ext cx="83629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Constantia"/>
              <a:buNone/>
            </a:pPr>
            <a:br>
              <a:rPr b="0" i="0" lang="en-US" sz="4500" u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rPr>
            </a:br>
            <a:r>
              <a:rPr b="0" i="0" lang="en-US" sz="4900" u="none">
                <a:solidFill>
                  <a:srgbClr val="C0000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 </a:t>
            </a:r>
            <a:r>
              <a:rPr b="1" i="1" lang="en-US" sz="25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  <a:t>LIQUAZYME </a:t>
            </a:r>
            <a:br>
              <a:rPr b="1" i="1" lang="en-US" sz="24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</a:br>
            <a:endParaRPr/>
          </a:p>
        </p:txBody>
      </p:sp>
      <p:sp>
        <p:nvSpPr>
          <p:cNvPr id="141" name="Google Shape;141;p5"/>
          <p:cNvSpPr txBox="1"/>
          <p:nvPr>
            <p:ph idx="1" type="body"/>
          </p:nvPr>
        </p:nvSpPr>
        <p:spPr>
          <a:xfrm>
            <a:off x="457200" y="1196975"/>
            <a:ext cx="4040187" cy="719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t/>
            </a:r>
            <a:endParaRPr b="1" i="0" sz="2400" u="none">
              <a:solidFill>
                <a:schemeClr val="dk2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None/>
            </a:pPr>
            <a:r>
              <a:rPr b="1" i="1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Главные преимущества: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SzPts val="1710"/>
              <a:buNone/>
            </a:pPr>
            <a:r>
              <a:t/>
            </a:r>
            <a:endParaRPr b="1" i="1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descr="Enzy" id="142" name="Google Shape;142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9675" y="692150"/>
            <a:ext cx="1584325" cy="148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>
            <p:ph idx="2" type="body"/>
          </p:nvPr>
        </p:nvSpPr>
        <p:spPr>
          <a:xfrm>
            <a:off x="468312" y="1916112"/>
            <a:ext cx="8218487" cy="44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/>
          <a:p>
            <a:pPr indent="-273050" lvl="0" marL="2730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Эффективное снижение уровня загрязнений в сточных водах в короткие сроки и при минимальных финансовых затратах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Снижение штрафов за сброс неочищенных сточных вод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Простота в применении (готовый раствор, вводится насосом-дозатором)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Более безопасно для окружающей среды и здоровья человека, чем традиционные чистящие средства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Обладает остаточной мощностью более 80 часов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Поддаются биологическому разложению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Не содержит кислоты и каустические материалы, разрушающие трубы 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Удаляет запахи	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 Безопасна для сточных вод</a:t>
            </a:r>
            <a:endParaRPr/>
          </a:p>
          <a:p>
            <a:pPr indent="-273050" lvl="0" marL="273050" marR="0" rtl="0" algn="ct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-273050" lvl="0" marL="273050" marR="0" rtl="0" algn="ct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Для работоспособности LIQUAZYME оптимальны pH 6.0 - 8,0</a:t>
            </a:r>
            <a:endParaRPr/>
          </a:p>
          <a:p>
            <a:pPr indent="-273050" lvl="0" marL="273050" marR="0" rtl="0" algn="ctr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температура 12-38°C.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-164465" lvl="0" marL="273050" marR="0" rtl="0" algn="l"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0" y="188640"/>
            <a:ext cx="12057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Libre Franklin Black"/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1800" u="none" cap="none" strike="noStrike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 txBox="1"/>
          <p:nvPr>
            <p:ph idx="1" type="body"/>
          </p:nvPr>
        </p:nvSpPr>
        <p:spPr>
          <a:xfrm>
            <a:off x="685800" y="1557337"/>
            <a:ext cx="7415212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10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</a:t>
            </a:r>
            <a:r>
              <a:rPr b="1" i="0" lang="en-US" sz="18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  <a:t>Как действует LIQUAZYME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71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710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В состав биопрепарата LIQUAZYME входят живые бактерии. Попадая в благоприятную среду (в нашем случае, богатые органическими отходами сточные воды и канализационную сеть), они начинают питаться и активно размножаться.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710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В процессе своей жизнедеятельности бактерии вырабатывают целый ряд ферментов. Ферменты, в свою очередь – это мощнейшие химические катализаторы, способствующие расщеплению сложных длинных органических молекул на более короткие и простые, которые усваиваются самими бактериями. В результате, жиры (масла), белки, углеводы, крахмал и другие, загрязняющие сточные воды вещества, перерабатываются бактериями в углекислый газ и воду.  В процессе этих реакций устраняются неприятные запахи аммиака, сероводорода, разлагающихся жировых отходов и т. п. превращая их в два вещества: СО2 (двуокись углерода) и Н2О (вода).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710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Биопрепарат LIQUAZYME поставляется в виде жидкости, готовой к применению.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SzPts val="171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descr="Enzy" id="150" name="Google Shape;150;p6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9824" y="692696"/>
            <a:ext cx="1584176" cy="1481971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51" name="Google Shape;151;p6"/>
          <p:cNvSpPr/>
          <p:nvPr/>
        </p:nvSpPr>
        <p:spPr>
          <a:xfrm>
            <a:off x="0" y="188640"/>
            <a:ext cx="12057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Libre Franklin Black"/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1800" u="none" cap="none" strike="noStrike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/>
          <p:nvPr>
            <p:ph idx="1" type="body"/>
          </p:nvPr>
        </p:nvSpPr>
        <p:spPr>
          <a:xfrm>
            <a:off x="827087" y="1676400"/>
            <a:ext cx="7859712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-273050" lvl="0" marL="273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2C16"/>
              </a:buClr>
              <a:buSzPts val="2660"/>
              <a:buFont typeface="Noto Sans Symbols"/>
              <a:buNone/>
            </a:pPr>
            <a:r>
              <a:rPr b="0" i="0" lang="en-US" sz="2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B32C16"/>
              </a:buClr>
              <a:buSzPts val="2660"/>
              <a:buFont typeface="Noto Sans Symbols"/>
              <a:buNone/>
            </a:pPr>
            <a:r>
              <a:rPr b="0" i="0" lang="en-US" sz="2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b="1" i="0" lang="en-US" sz="19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  <a:t>ПРОМЫШЛЕННОЕ ПРИМЕНЕНИЕ: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B32C16"/>
              </a:buClr>
              <a:buSzPts val="1805"/>
              <a:buFont typeface="Noto Sans Symbols"/>
              <a:buChar char="▪"/>
            </a:pPr>
            <a:r>
              <a:rPr b="0" i="0" lang="en-US" sz="19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В пищевой промышленности: мясная, молочная, масложировая, кондитерская, винодельческая, пивоваренная, рыбная, маслосыродельная, хлебопекарня и т.д.;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B32C16"/>
              </a:buClr>
              <a:buSzPts val="1805"/>
              <a:buFont typeface="Noto Sans Symbols"/>
              <a:buChar char="▪"/>
            </a:pPr>
            <a:r>
              <a:rPr b="0" i="0" lang="en-US" sz="19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Целлюлозно-бумажная промышленность;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B32C16"/>
              </a:buClr>
              <a:buSzPts val="1805"/>
              <a:buFont typeface="Noto Sans Symbols"/>
              <a:buChar char="▪"/>
            </a:pPr>
            <a:r>
              <a:rPr b="0" i="0" lang="en-US" sz="19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В больницах, поликлиниках, образовательных учреждениях, гостиницах, увеселительных заведениях, в домашнем хозяйстве и в санузлах.</a:t>
            </a:r>
            <a:endParaRPr/>
          </a:p>
          <a:p>
            <a:pPr indent="-158432" lvl="0" marL="273050" marR="0" rtl="0" algn="l">
              <a:spcBef>
                <a:spcPts val="380"/>
              </a:spcBef>
              <a:spcAft>
                <a:spcPts val="0"/>
              </a:spcAft>
              <a:buClr>
                <a:srgbClr val="B32C16"/>
              </a:buClr>
              <a:buSzPts val="1805"/>
              <a:buFont typeface="Noto Sans Symbols"/>
              <a:buNone/>
            </a:pPr>
            <a:r>
              <a:t/>
            </a:r>
            <a:endParaRPr b="0" i="0" sz="19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descr="Bakter torus" id="157" name="Google Shape;15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5600" y="765175"/>
            <a:ext cx="3313112" cy="189071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7"/>
          <p:cNvSpPr/>
          <p:nvPr/>
        </p:nvSpPr>
        <p:spPr>
          <a:xfrm>
            <a:off x="0" y="188640"/>
            <a:ext cx="12057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Libre Franklin Black"/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1800" u="none" cap="none" strike="noStrike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 txBox="1"/>
          <p:nvPr>
            <p:ph idx="1" type="body"/>
          </p:nvPr>
        </p:nvSpPr>
        <p:spPr>
          <a:xfrm>
            <a:off x="457200" y="1484312"/>
            <a:ext cx="3538537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2C16"/>
              </a:buClr>
              <a:buSzPts val="3610"/>
              <a:buFont typeface="Noto Sans Symbols"/>
              <a:buNone/>
            </a:pPr>
            <a:r>
              <a:t/>
            </a:r>
            <a:endParaRPr b="0" i="0" sz="3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-273050" lvl="0" marL="273050" marR="0" rtl="0" algn="l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rgbClr val="B32C16"/>
              </a:buClr>
              <a:buSzPts val="3610"/>
              <a:buFont typeface="Noto Sans Symbols"/>
              <a:buNone/>
            </a:pPr>
            <a:r>
              <a:rPr b="0" i="0" lang="en-US" sz="3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 </a:t>
            </a:r>
            <a:endParaRPr/>
          </a:p>
          <a:p>
            <a:pPr indent="-43815" lvl="0" marL="273050" marR="0" rtl="0" algn="l">
              <a:spcBef>
                <a:spcPts val="760"/>
              </a:spcBef>
              <a:spcAft>
                <a:spcPts val="0"/>
              </a:spcAft>
              <a:buClr>
                <a:srgbClr val="B32C16"/>
              </a:buClr>
              <a:buSzPts val="3610"/>
              <a:buFont typeface="Noto Sans Symbols"/>
              <a:buNone/>
            </a:pPr>
            <a:r>
              <a:t/>
            </a:r>
            <a:endParaRPr b="0" i="0" sz="3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64" name="Google Shape;164;p8"/>
          <p:cNvSpPr txBox="1"/>
          <p:nvPr>
            <p:ph idx="2" type="body"/>
          </p:nvPr>
        </p:nvSpPr>
        <p:spPr>
          <a:xfrm>
            <a:off x="611187" y="1412875"/>
            <a:ext cx="8004175" cy="5013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1" i="0" lang="en-US" sz="18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  <a:t>ПОЛЕЗНОСТЬ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⮚"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содержит уничтожающие протеины, крахмал, целлюлозу, жир и масла бактерии в количестве 50 миллиардов на один галлон. 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⮚"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уничтожает запахи сульфидов и «тухлого яйца»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⮚"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не содержит сильнодействующих химикатов, повреждающих медь, ПВХ или другие материалы труб. 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⮚"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в отличие от кислотных или едких чистящих средств, не вызывает ожогов и повреждений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⮚"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в ходе процесса естественного биоразложения отходов не преобразуется, но повышает активность в биологических септиках, прудах и лагунах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⮚"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бактерии в трубах находятся в спящем состоянии, но при появлении отходов их действие возобновляется 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Char char="⮚"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восстанавливает первоначальную эффективность оттока в трубопроводе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 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 </a:t>
            </a:r>
            <a:endParaRPr/>
          </a:p>
        </p:txBody>
      </p:sp>
      <p:sp>
        <p:nvSpPr>
          <p:cNvPr id="165" name="Google Shape;165;p8"/>
          <p:cNvSpPr/>
          <p:nvPr/>
        </p:nvSpPr>
        <p:spPr>
          <a:xfrm>
            <a:off x="0" y="188640"/>
            <a:ext cx="12057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Libre Franklin Black"/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1800" u="none" cap="none" strike="noStrike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 txBox="1"/>
          <p:nvPr>
            <p:ph type="title"/>
          </p:nvPr>
        </p:nvSpPr>
        <p:spPr>
          <a:xfrm>
            <a:off x="609600" y="1176337"/>
            <a:ext cx="2212975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Constantia"/>
              <a:buNone/>
            </a:pPr>
            <a:r>
              <a:rPr b="1" i="1" lang="en-US" sz="16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  <a:t>СПОСОБ ПРИМЕНЕНИЯ</a:t>
            </a:r>
            <a:endParaRPr/>
          </a:p>
        </p:txBody>
      </p:sp>
      <p:sp>
        <p:nvSpPr>
          <p:cNvPr id="171" name="Google Shape;171;p9"/>
          <p:cNvSpPr txBox="1"/>
          <p:nvPr>
            <p:ph idx="1" type="body"/>
          </p:nvPr>
        </p:nvSpPr>
        <p:spPr>
          <a:xfrm>
            <a:off x="609600" y="1773237"/>
            <a:ext cx="2378075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Продукт дозируется в зависимости от протяженности канализационной сети напрямую при помощи автоматического насоса-дозатора либо путем непосредственно ввода продукта в сточную трубу или водосток.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1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10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rtl="0" algn="l">
              <a:spcBef>
                <a:spcPts val="250"/>
              </a:spcBef>
              <a:spcAft>
                <a:spcPts val="0"/>
              </a:spcAft>
              <a:buSzPts val="1710"/>
              <a:buFont typeface="Constantia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172" name="Google Shape;172;p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5833" l="0" r="0" t="5833"/>
          <a:stretch/>
        </p:blipFill>
        <p:spPr>
          <a:xfrm rot="420000">
            <a:off x="3098547" y="1074841"/>
            <a:ext cx="5344208" cy="4162126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80000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  <p:sp>
        <p:nvSpPr>
          <p:cNvPr id="173" name="Google Shape;173;p9"/>
          <p:cNvSpPr/>
          <p:nvPr/>
        </p:nvSpPr>
        <p:spPr>
          <a:xfrm>
            <a:off x="0" y="188640"/>
            <a:ext cx="12057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Libre Franklin Black"/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1800" u="none" cap="none" strike="noStrike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Constantia"/>
              <a:buNone/>
            </a:pPr>
            <a:r>
              <a:rPr b="1" i="0" lang="en-US" sz="20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  <a:t>LIQUAZYME </a:t>
            </a:r>
            <a:br>
              <a:rPr b="1" i="0" lang="en-US" sz="2000" u="none">
                <a:solidFill>
                  <a:srgbClr val="C00000"/>
                </a:solidFill>
                <a:latin typeface="Constantia"/>
                <a:ea typeface="Constantia"/>
                <a:cs typeface="Constantia"/>
                <a:sym typeface="Constantia"/>
              </a:rPr>
            </a:br>
            <a:endParaRPr/>
          </a:p>
        </p:txBody>
      </p:sp>
      <p:sp>
        <p:nvSpPr>
          <p:cNvPr id="179" name="Google Shape;179;p10"/>
          <p:cNvSpPr txBox="1"/>
          <p:nvPr>
            <p:ph idx="1" type="body"/>
          </p:nvPr>
        </p:nvSpPr>
        <p:spPr>
          <a:xfrm>
            <a:off x="457200" y="1935162"/>
            <a:ext cx="82296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1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В трубы кухонь</a:t>
            </a: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, прачечных и ванных комнат заливают по 50 мл средства 1-2 раза в  неделю. 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1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Жироулавливающие колодцы: </a:t>
            </a: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Для достижения наилучшего  результата 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добавлять  средство после очистки  жироуловителя. 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Дозирование: вручную или дозаторным насосом.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Средство следует добавлять во время простоя оборудования, ежедневно по 0,5 - 1 литра. 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1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Септики: </a:t>
            </a: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до 2000 литров  - 0,5-1 литров в неделю. 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             2000-10 000 литров   -  1-2   литров в неделю. 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                 Свыше 10 000 литров  -  1,5 - 3   литров в неделю. </a:t>
            </a:r>
            <a:endParaRPr/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-273050" lvl="0" marL="2730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B32C16"/>
              </a:buClr>
              <a:buSzPts val="1710"/>
              <a:buFont typeface="Noto Sans Symbols"/>
              <a:buNone/>
            </a:pPr>
            <a:r>
              <a:rPr b="1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Биопруды: </a:t>
            </a:r>
            <a:r>
              <a:rPr b="0" i="0" lang="en-US" sz="180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1 000 000 литров   - 1 литр ежедневно. </a:t>
            </a:r>
            <a:endParaRPr/>
          </a:p>
        </p:txBody>
      </p:sp>
      <p:sp>
        <p:nvSpPr>
          <p:cNvPr id="180" name="Google Shape;180;p10"/>
          <p:cNvSpPr/>
          <p:nvPr/>
        </p:nvSpPr>
        <p:spPr>
          <a:xfrm>
            <a:off x="0" y="188640"/>
            <a:ext cx="12057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Libre Franklin Black"/>
              <a:buNone/>
            </a:pPr>
            <a:r>
              <a:rPr b="0" i="0" lang="en-US" sz="1800" u="none" cap="none" strike="noStrike">
                <a:solidFill>
                  <a:srgbClr val="00206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GoodWay</a:t>
            </a:r>
            <a:endParaRPr b="0" i="0" sz="1800" u="none" cap="none" strike="noStrike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</p:spTree>
  </p:cSld>
  <p:clrMapOvr>
    <a:masterClrMapping/>
  </p:clrMapOvr>
  <p:transition>
    <p:newsflash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Поток">
  <a:themeElements>
    <a:clrScheme name="Эркер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Поток">
  <a:themeElements>
    <a:clrScheme name="Эркер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3_Поток">
  <a:themeElements>
    <a:clrScheme name="Эркер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2012-05-24T09:24:10Z</dcterms:created>
  <dc:creator>Алексей Авдонькин</dc:creator>
</cp:coreProperties>
</file>